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3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7" r:id="rId9"/>
    <p:sldId id="268" r:id="rId10"/>
    <p:sldId id="269" r:id="rId11"/>
    <p:sldId id="274" r:id="rId12"/>
    <p:sldId id="270" r:id="rId13"/>
    <p:sldId id="271" r:id="rId14"/>
    <p:sldId id="272" r:id="rId15"/>
    <p:sldId id="265" r:id="rId16"/>
    <p:sldId id="266" r:id="rId17"/>
  </p:sldIdLst>
  <p:sldSz cx="12192000" cy="6858000"/>
  <p:notesSz cx="6858000" cy="9144000"/>
  <p:defaultTextStyle>
    <a:defPPr>
      <a:defRPr lang="en-L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22"/>
    <p:restoredTop sz="96928"/>
  </p:normalViewPr>
  <p:slideViewPr>
    <p:cSldViewPr snapToGrid="0" snapToObjects="1">
      <p:cViewPr>
        <p:scale>
          <a:sx n="101" d="100"/>
          <a:sy n="101" d="100"/>
        </p:scale>
        <p:origin x="656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522A-A02B-3145-8FFC-24A01F1CE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D5DE8D-C113-FB4A-8AAE-652347421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C5973-DB48-E649-80DF-54A6B6287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8/30/20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37A73-A682-0349-BEB9-F9BEEACD5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9E08B-1522-174E-8852-B0C3FD69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627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6A6E1-3C61-A841-AFB7-6D0B0EE1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42F2D-D6D6-A140-A83B-B7E43F5C9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1665B-CEAB-0546-96C0-138E44CD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8/30/20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70AAA-8A7F-2148-9294-E4DAA74BC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1522E-A9D0-1A4B-94D1-921DEEA5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32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7D402A-33FD-224C-AD7E-C53F26135E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A13A1B-5D28-6B42-A590-AF79DFE04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240EB-9B5E-5C49-8B58-5BD67B5D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8/30/20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6C46F-0E6C-1649-B604-33A51C51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F250B-756A-B142-94E6-67D4196DE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62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71B9-66D0-3A46-A8B1-FFF9F32E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E9BD6-13FA-FC4F-A578-25535722A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D8D23-1063-9742-ABE7-6A4743EAC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8/30/20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75FDD-1990-7044-A65D-2A102B3A1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E8A08-8DFE-EE42-9DC5-6F3508B8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5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EC98-8CD9-E442-B244-699DB312D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205FC-F8B9-2741-AC08-F9FD0259F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88FD0-0ED8-6C45-A7B6-D2081589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8/30/20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DE29B-71DB-7F4B-A8CF-1208455A1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83D70-F571-E047-AAB6-DE147FB61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10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5BE57-8CA7-E644-B890-FC2C3669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BEFBD-EA0D-5642-A413-DF5DB1FE65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A15E8-6D63-B547-B498-CAC5AD50C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C8CD2-2298-6843-A626-990E43C9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8/30/20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DB486-8767-DA47-818D-6FBB4A703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02CE5-6A8A-3E4A-BE6A-E5FBB5EE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277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839EA-5614-6743-B46D-DAFCAF0A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71FF5-6116-1740-AA8F-5D760F359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DDF1B7-9827-0D4D-A2AF-2E2CFCD61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1070E3-21A4-754B-A53C-66CF89A3B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716C39-6786-424E-83B9-793F14BCC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6DDDB2-537B-F243-BF8F-C3ED3F0F0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8/30/20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5A34EB-3F51-5149-931B-FDC73024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E52D84-F5AE-0442-9CD2-EE7540377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6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58D0A-D36B-AB48-8859-F7522953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AE0F0-BB93-5A4A-B255-FA406F279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8/30/20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47AF11-0B86-8444-AFE4-44B8EA57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1E88B-42D2-D940-90D4-A24784EE1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32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3EDDF9-53B9-784F-993A-A3BD5A110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8/30/20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9E95F3-F61F-4B40-9DE4-B326E5F79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BA1CA-5430-7144-9F6B-7D0DFF30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00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D0184-D2A1-8F4A-94CC-30720161F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867E2-D4B8-4742-9B9D-9CF68F7D7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11E57-FA86-C640-9ACC-BAE7DC9F5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EE18C-6716-224F-889A-FCC32A21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8/30/20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DD4D6-47BF-7E4A-B315-90D510E69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B08A1-F56F-2E4C-9FB9-A6866E5E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531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00F2-9975-774B-9215-0C9CB2151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360C05-A6D3-5E49-88BE-3B54FA992D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24BA0-33DB-DD41-BC7F-F25738BBD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4C803-447D-3844-8940-29D8E195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8/30/20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FA09B-3C88-E44F-97F0-6D9C0864F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C6663-D51B-3446-A34C-328AFF03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5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889994-36ED-E542-84CF-13F59A8F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3BB4C-9C09-5D4A-A53E-92596854C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48D8E-7258-504E-9613-9108B00FA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8/30/20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05072-BD53-A046-98E1-6EF675AAF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F2B4C-9B4B-B54C-B6B1-6FD383127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4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5C2E-36B9-A741-9BFD-A5131BDF4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08" y="639097"/>
            <a:ext cx="7467781" cy="3686015"/>
          </a:xfrm>
        </p:spPr>
        <p:txBody>
          <a:bodyPr>
            <a:normAutofit/>
          </a:bodyPr>
          <a:lstStyle/>
          <a:p>
            <a:r>
              <a:rPr lang="en-LU" sz="4400" b="1" dirty="0"/>
              <a:t>FORECASTING CASE COUNTS USING REGRESSION MODELS AND AN ANALYSIS ON COVID-19 DATASET</a:t>
            </a:r>
            <a:r>
              <a:rPr lang="en-LU" sz="4400" b="1" dirty="0">
                <a:effectLst/>
              </a:rPr>
              <a:t> </a:t>
            </a:r>
            <a:endParaRPr lang="en-LU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61B93-8508-C241-8E9E-8CDE3B635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LU" sz="2200">
                <a:solidFill>
                  <a:schemeClr val="tx1">
                    <a:lumMod val="85000"/>
                    <a:lumOff val="15000"/>
                  </a:schemeClr>
                </a:solidFill>
              </a:rPr>
              <a:t>Venkateshwaran Thamilselvan</a:t>
            </a:r>
          </a:p>
          <a:p>
            <a:r>
              <a:rPr lang="en-LU" sz="2200">
                <a:solidFill>
                  <a:schemeClr val="tx1">
                    <a:lumMod val="85000"/>
                    <a:lumOff val="15000"/>
                  </a:schemeClr>
                </a:solidFill>
              </a:rPr>
              <a:t>019076783C</a:t>
            </a:r>
            <a:endParaRPr lang="en-LU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Covid-19 - Advice for workers and employers | IndustriALL">
            <a:extLst>
              <a:ext uri="{FF2B5EF4-FFF2-40B4-BE49-F238E27FC236}">
                <a16:creationId xmlns:a16="http://schemas.microsoft.com/office/drawing/2014/main" id="{1999511C-0D7E-C74C-8432-EB263DCE5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3" r="30060"/>
          <a:stretch/>
        </p:blipFill>
        <p:spPr bwMode="auto">
          <a:xfrm>
            <a:off x="7405511" y="1"/>
            <a:ext cx="487622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854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055D4F3-1A00-EA4F-BBBB-957AAABE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Evaluation and results Contd.</a:t>
            </a:r>
            <a:endParaRPr lang="en-LU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445DB3-71D9-D04E-BD65-01D683D078A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92" y="2588834"/>
            <a:ext cx="7212013" cy="158496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AE7652-FC4C-BA45-9202-7FBB6AAD330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92" y="4815840"/>
            <a:ext cx="7212013" cy="15849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7AF727-BF36-7842-898D-6B06E9A6F5DA}"/>
              </a:ext>
            </a:extLst>
          </p:cNvPr>
          <p:cNvSpPr/>
          <p:nvPr/>
        </p:nvSpPr>
        <p:spPr>
          <a:xfrm>
            <a:off x="2388333" y="1514735"/>
            <a:ext cx="59682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U" sz="2400" dirty="0"/>
              <a:t>2. </a:t>
            </a:r>
            <a:r>
              <a:rPr lang="en-US" sz="2400" b="1" dirty="0"/>
              <a:t>Correlation of Confirmed-Recovered-Death</a:t>
            </a:r>
            <a:endParaRPr lang="en-LU" sz="2400" dirty="0"/>
          </a:p>
          <a:p>
            <a:endParaRPr lang="en-LU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A9194-6AB4-454B-A837-45D2A7A752FD}"/>
              </a:ext>
            </a:extLst>
          </p:cNvPr>
          <p:cNvSpPr/>
          <p:nvPr/>
        </p:nvSpPr>
        <p:spPr>
          <a:xfrm>
            <a:off x="2489993" y="2066591"/>
            <a:ext cx="1723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U" dirty="0"/>
              <a:t>For luxembourg: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8A60DC-C702-9C41-BAC3-C9C440178099}"/>
              </a:ext>
            </a:extLst>
          </p:cNvPr>
          <p:cNvSpPr/>
          <p:nvPr/>
        </p:nvSpPr>
        <p:spPr>
          <a:xfrm>
            <a:off x="2489992" y="4310151"/>
            <a:ext cx="127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U" dirty="0"/>
              <a:t>Worldwide:</a:t>
            </a:r>
          </a:p>
        </p:txBody>
      </p:sp>
    </p:spTree>
    <p:extLst>
      <p:ext uri="{BB962C8B-B14F-4D97-AF65-F5344CB8AC3E}">
        <p14:creationId xmlns:p14="http://schemas.microsoft.com/office/powerpoint/2010/main" val="2310387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D166-99A8-B04A-820B-D139A847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281"/>
            <a:ext cx="10515600" cy="985124"/>
          </a:xfrm>
        </p:spPr>
        <p:txBody>
          <a:bodyPr/>
          <a:lstStyle/>
          <a:p>
            <a:r>
              <a:rPr lang="en-GB" dirty="0"/>
              <a:t>Evaluation and results Contd.</a:t>
            </a:r>
            <a:endParaRPr lang="en-LU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899762-DA91-2A45-97CC-90B6788619B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1196657"/>
            <a:ext cx="8578850" cy="272764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CB5E36-1BD6-614A-A6F6-B40D1532099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4071938"/>
            <a:ext cx="8578850" cy="26708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254ACC-14D3-BC48-BE74-7CC39B579C31}"/>
              </a:ext>
            </a:extLst>
          </p:cNvPr>
          <p:cNvSpPr/>
          <p:nvPr/>
        </p:nvSpPr>
        <p:spPr>
          <a:xfrm>
            <a:off x="812800" y="748873"/>
            <a:ext cx="6180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LU" b="1" dirty="0"/>
              <a:t>3. </a:t>
            </a:r>
            <a:r>
              <a:rPr lang="en-US" b="1" dirty="0"/>
              <a:t>Predicting confirmed cases</a:t>
            </a:r>
            <a:endParaRPr lang="en-LU" b="1" dirty="0"/>
          </a:p>
          <a:p>
            <a:endParaRPr lang="en-L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68E61A-568B-954F-9846-6A78B640310A}"/>
              </a:ext>
            </a:extLst>
          </p:cNvPr>
          <p:cNvSpPr/>
          <p:nvPr/>
        </p:nvSpPr>
        <p:spPr>
          <a:xfrm>
            <a:off x="483323" y="2212380"/>
            <a:ext cx="1236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U" b="1" dirty="0"/>
              <a:t>Worldwide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E8E539-1DEF-FF42-9A6A-623B0886A96D}"/>
              </a:ext>
            </a:extLst>
          </p:cNvPr>
          <p:cNvSpPr/>
          <p:nvPr/>
        </p:nvSpPr>
        <p:spPr>
          <a:xfrm>
            <a:off x="889000" y="4929505"/>
            <a:ext cx="44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U" b="1" dirty="0"/>
              <a:t>US</a:t>
            </a:r>
          </a:p>
        </p:txBody>
      </p:sp>
    </p:spTree>
    <p:extLst>
      <p:ext uri="{BB962C8B-B14F-4D97-AF65-F5344CB8AC3E}">
        <p14:creationId xmlns:p14="http://schemas.microsoft.com/office/powerpoint/2010/main" val="1842713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055D4F3-1A00-EA4F-BBBB-957AAABE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Evaluation and results Contd.</a:t>
            </a:r>
            <a:endParaRPr lang="en-LU" dirty="0"/>
          </a:p>
        </p:txBody>
      </p:sp>
      <p:pic>
        <p:nvPicPr>
          <p:cNvPr id="3" name="Picture 2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F5E34F42-2E41-3C4D-8C15-5739A81890F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2160588"/>
            <a:ext cx="4519613" cy="3414712"/>
          </a:xfrm>
          <a:prstGeom prst="rect">
            <a:avLst/>
          </a:prstGeom>
        </p:spPr>
      </p:pic>
      <p:pic>
        <p:nvPicPr>
          <p:cNvPr id="4" name="Picture 3" descr="A picture containing screenshot, map&#10;&#10;Description automatically generated">
            <a:extLst>
              <a:ext uri="{FF2B5EF4-FFF2-40B4-BE49-F238E27FC236}">
                <a16:creationId xmlns:a16="http://schemas.microsoft.com/office/drawing/2014/main" id="{BEF9DC6F-2D37-BA47-9DD1-F24AD063EAC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88" y="2160588"/>
            <a:ext cx="4519613" cy="34147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008629-B4E9-C541-A3B4-F102DB0764F9}"/>
              </a:ext>
            </a:extLst>
          </p:cNvPr>
          <p:cNvSpPr/>
          <p:nvPr/>
        </p:nvSpPr>
        <p:spPr>
          <a:xfrm>
            <a:off x="1645372" y="1546523"/>
            <a:ext cx="20730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U" sz="2400" b="1" dirty="0"/>
              <a:t>4. Trend charts</a:t>
            </a:r>
          </a:p>
        </p:txBody>
      </p:sp>
    </p:spTree>
    <p:extLst>
      <p:ext uri="{BB962C8B-B14F-4D97-AF65-F5344CB8AC3E}">
        <p14:creationId xmlns:p14="http://schemas.microsoft.com/office/powerpoint/2010/main" val="703599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055D4F3-1A00-EA4F-BBBB-957AAABE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Evaluation and results Contd.</a:t>
            </a:r>
            <a:endParaRPr lang="en-LU"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D8AC04E-5C64-A84C-9FE9-D951C0D91B5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87" y="2135188"/>
            <a:ext cx="5661025" cy="4087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B6045E-D7AE-084E-BB90-FF2F91D44FF3}"/>
              </a:ext>
            </a:extLst>
          </p:cNvPr>
          <p:cNvSpPr/>
          <p:nvPr/>
        </p:nvSpPr>
        <p:spPr>
          <a:xfrm>
            <a:off x="1866103" y="1664256"/>
            <a:ext cx="55238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/>
              <a:t>5. Forecast for Luxembourg using linear regression</a:t>
            </a:r>
            <a:endParaRPr lang="en-LU" sz="2000" dirty="0"/>
          </a:p>
        </p:txBody>
      </p:sp>
    </p:spTree>
    <p:extLst>
      <p:ext uri="{BB962C8B-B14F-4D97-AF65-F5344CB8AC3E}">
        <p14:creationId xmlns:p14="http://schemas.microsoft.com/office/powerpoint/2010/main" val="426699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055D4F3-1A00-EA4F-BBBB-957AAABE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Evaluation and results Contd.</a:t>
            </a:r>
            <a:endParaRPr lang="en-LU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8BD88A-7644-EE4B-A638-43C4BD8A8AC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487" y="2690494"/>
            <a:ext cx="7656513" cy="28594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1E2A4B-A027-1A45-8FDD-57134394D6E9}"/>
              </a:ext>
            </a:extLst>
          </p:cNvPr>
          <p:cNvSpPr/>
          <p:nvPr/>
        </p:nvSpPr>
        <p:spPr>
          <a:xfrm>
            <a:off x="2175508" y="1821259"/>
            <a:ext cx="506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6. Correlation of confirmed cases and mobility data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1431369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41EA2-EAB6-AE4B-B828-FB2E5319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Lessons Learned </a:t>
            </a:r>
            <a:endParaRPr lang="en-GB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A526-EFC6-F740-BF1A-19C4291FA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LU" dirty="0"/>
              <a:t>How we can utilize the public dataset and implement nuances </a:t>
            </a:r>
            <a:r>
              <a:rPr lang="en-LU"/>
              <a:t>of bigdata.</a:t>
            </a:r>
            <a:endParaRPr lang="en-LU" dirty="0"/>
          </a:p>
          <a:p>
            <a:r>
              <a:rPr lang="en-LU" dirty="0"/>
              <a:t>How to implement the machine learning algorithms to study the dynamics of a pandemic.</a:t>
            </a:r>
          </a:p>
          <a:p>
            <a:r>
              <a:rPr lang="en-GB" dirty="0"/>
              <a:t>How to distribute the data and perform a distributed computation which reduces the computation time greatly.</a:t>
            </a:r>
          </a:p>
          <a:p>
            <a:r>
              <a:rPr lang="en-GB" dirty="0"/>
              <a:t>Different datatypes and nuances of a purely scalable language Scala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3606693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033CB0-0C2B-CE4B-B924-3A4A4F14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534" y="2956554"/>
            <a:ext cx="4805996" cy="9448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40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3" name="Graphic 32" descr="Smiling Face with No Fill">
            <a:extLst>
              <a:ext uri="{FF2B5EF4-FFF2-40B4-BE49-F238E27FC236}">
                <a16:creationId xmlns:a16="http://schemas.microsoft.com/office/drawing/2014/main" id="{971452EF-577C-460A-8959-CB9789399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9445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6BC91-C1F5-4341-AB66-A2D2FB179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LU" sz="3600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9A884-B80B-CE4A-BA1E-4EDFCFC47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LU" sz="1700" dirty="0"/>
              <a:t>1. </a:t>
            </a:r>
            <a:r>
              <a:rPr lang="en-US" sz="1700" dirty="0"/>
              <a:t>Rank the countries based on -</a:t>
            </a:r>
            <a:endParaRPr lang="en-LU" sz="1700" dirty="0"/>
          </a:p>
          <a:p>
            <a:pPr lvl="1"/>
            <a:r>
              <a:rPr lang="en-US" sz="1700" dirty="0"/>
              <a:t>	Current death count</a:t>
            </a:r>
            <a:endParaRPr lang="en-LU" sz="1700" dirty="0"/>
          </a:p>
          <a:p>
            <a:pPr lvl="1"/>
            <a:r>
              <a:rPr lang="en-US" sz="1700" dirty="0"/>
              <a:t>	Current confirmed case count</a:t>
            </a:r>
            <a:endParaRPr lang="en-LU" sz="1700" dirty="0"/>
          </a:p>
          <a:p>
            <a:pPr lvl="1"/>
            <a:r>
              <a:rPr lang="en-US" sz="1700" dirty="0"/>
              <a:t>	Current active case count</a:t>
            </a:r>
            <a:endParaRPr lang="en-LU" sz="1700" dirty="0"/>
          </a:p>
          <a:p>
            <a:pPr lvl="1"/>
            <a:r>
              <a:rPr lang="en-US" sz="1700" dirty="0"/>
              <a:t>	Current recovered case count</a:t>
            </a:r>
            <a:endParaRPr lang="en-LU" sz="1700" dirty="0"/>
          </a:p>
          <a:p>
            <a:pPr lvl="1"/>
            <a:r>
              <a:rPr lang="en-US" sz="1700" dirty="0"/>
              <a:t>	Case-Fatality-Ratio</a:t>
            </a:r>
            <a:endParaRPr lang="en-LU" sz="1700" dirty="0"/>
          </a:p>
          <a:p>
            <a:pPr lvl="1"/>
            <a:r>
              <a:rPr lang="en-US" sz="1700" dirty="0"/>
              <a:t>	Incidence rate</a:t>
            </a:r>
            <a:r>
              <a:rPr lang="en-LU" sz="1700" dirty="0"/>
              <a:t> </a:t>
            </a:r>
          </a:p>
          <a:p>
            <a:pPr marL="0" indent="0">
              <a:buNone/>
            </a:pPr>
            <a:r>
              <a:rPr lang="en-LU" sz="1700" dirty="0"/>
              <a:t>2. </a:t>
            </a:r>
            <a:r>
              <a:rPr lang="en-US" sz="1700" dirty="0"/>
              <a:t>Finding the correlation between the confirmed case counts, recovered case counts and death counts worldwide and for specific counties.</a:t>
            </a:r>
            <a:r>
              <a:rPr lang="en-LU" sz="1700" dirty="0"/>
              <a:t> </a:t>
            </a:r>
          </a:p>
          <a:p>
            <a:pPr marL="0" indent="0">
              <a:buNone/>
            </a:pPr>
            <a:r>
              <a:rPr lang="en-LU" sz="1700" dirty="0"/>
              <a:t>3. Creating machine learning models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1700" dirty="0"/>
              <a:t>Creating random forest regression model with the whole data and predict the confirmed cases for a particular location (using latitude and longitude) at a particular date.</a:t>
            </a:r>
            <a:r>
              <a:rPr lang="en-LU" sz="1700" dirty="0">
                <a:effectLst/>
              </a:rPr>
              <a:t>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1700" dirty="0"/>
              <a:t>Creating the random forest regression model for the US specific data (using the US specific records in John Hopkins university data) and to predict the confirmed cases on a particular location in a state of the country. </a:t>
            </a:r>
            <a:endParaRPr lang="en-LU" sz="1700" dirty="0"/>
          </a:p>
          <a:p>
            <a:endParaRPr lang="en-LU" sz="1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4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6BC91-C1F5-4341-AB66-A2D2FB179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LU" sz="3600" dirty="0"/>
              <a:t>Problem statement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9A884-B80B-CE4A-BA1E-4EDFCFC47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/>
              <a:t>4. Visualization of the trends-</a:t>
            </a:r>
            <a:endParaRPr lang="en-LU" sz="2000" dirty="0"/>
          </a:p>
          <a:p>
            <a:pPr lvl="1"/>
            <a:r>
              <a:rPr lang="en-US" sz="2000" dirty="0"/>
              <a:t>Plot the worldwide trend of confirmed, recovered and death counts as a line chart.</a:t>
            </a:r>
            <a:endParaRPr lang="en-LU" sz="2000" dirty="0"/>
          </a:p>
          <a:p>
            <a:pPr lvl="1"/>
            <a:r>
              <a:rPr lang="en-US" sz="2000" dirty="0"/>
              <a:t>Plot the trends of confirmed, recovered and death counts as a line chart separately for each country.</a:t>
            </a:r>
            <a:endParaRPr lang="en-LU" sz="2000" dirty="0"/>
          </a:p>
          <a:p>
            <a:pPr marL="0" indent="0">
              <a:buNone/>
            </a:pPr>
            <a:r>
              <a:rPr lang="en-US" sz="2000" dirty="0"/>
              <a:t>5. Forecasting the confirmed case count and recovery case count using the linear regression model for Luxembourg for future dates and plotting it as a line chart.</a:t>
            </a:r>
            <a:endParaRPr lang="en-LU" sz="2000" dirty="0"/>
          </a:p>
          <a:p>
            <a:pPr marL="0" indent="0">
              <a:buNone/>
            </a:pPr>
            <a:r>
              <a:rPr lang="en-LU" sz="2000" dirty="0"/>
              <a:t>6. </a:t>
            </a:r>
            <a:r>
              <a:rPr lang="en-US" sz="2000" dirty="0"/>
              <a:t>Using the Mobility dataset to find the correlation between the confirmed case and mobility dataset features</a:t>
            </a:r>
            <a:endParaRPr lang="en-L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37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4DD53-4927-B845-A5F7-25B3A1B5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U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61792-F508-224A-9639-E399AED44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Used Scala as a frontend language for Spark. </a:t>
            </a:r>
            <a:endParaRPr lang="en-LU" dirty="0"/>
          </a:p>
          <a:p>
            <a:pPr lvl="0"/>
            <a:r>
              <a:rPr lang="en-US" dirty="0"/>
              <a:t>Used ML for creating regression models.</a:t>
            </a:r>
            <a:endParaRPr lang="en-LU" dirty="0"/>
          </a:p>
          <a:p>
            <a:pPr lvl="0"/>
            <a:r>
              <a:rPr lang="en-US" dirty="0"/>
              <a:t>Used MLlib for getting the statistics of the data.</a:t>
            </a:r>
            <a:endParaRPr lang="en-LU" dirty="0"/>
          </a:p>
          <a:p>
            <a:pPr lvl="0"/>
            <a:r>
              <a:rPr lang="en-US" dirty="0"/>
              <a:t>Used Scalaplot library to plot the line charts.</a:t>
            </a:r>
          </a:p>
          <a:p>
            <a:pPr lvl="1"/>
            <a:r>
              <a:rPr lang="en-GB" b="1" dirty="0"/>
              <a:t>spark-shell --packages="org.sameersingh.scalaplot:scalaplot:0.0.4"</a:t>
            </a:r>
            <a:endParaRPr lang="en-LU" dirty="0"/>
          </a:p>
          <a:p>
            <a:pPr lvl="0"/>
            <a:r>
              <a:rPr lang="en-US" dirty="0"/>
              <a:t>Used Spark SQL is used to perform queries and filter our data.</a:t>
            </a:r>
            <a:endParaRPr lang="en-LU" dirty="0"/>
          </a:p>
          <a:p>
            <a:pPr lvl="0"/>
            <a:r>
              <a:rPr lang="en-US" dirty="0"/>
              <a:t>Used Spark SQL-Dataframe and RDD to store our data in the distributed manner.</a:t>
            </a:r>
            <a:endParaRPr lang="en-LU" dirty="0"/>
          </a:p>
          <a:p>
            <a:pPr marL="0" indent="0">
              <a:buNone/>
            </a:pP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3615457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0915-7703-5B4B-89AD-C0CC93C3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U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6B86-128B-D141-8FEB-7119E5067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2272577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3190-9B6E-0449-9A3A-6C503697A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862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Evaluation and results</a:t>
            </a:r>
            <a:endParaRPr lang="en-LU" dirty="0"/>
          </a:p>
        </p:txBody>
      </p:sp>
      <p:pic>
        <p:nvPicPr>
          <p:cNvPr id="9" name="Content Placeholder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F1DAE050-74E7-A146-8689-5B064FBDD6D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32" y="1740886"/>
            <a:ext cx="4096780" cy="4351338"/>
          </a:xfrm>
          <a:prstGeom prst="rect">
            <a:avLst/>
          </a:prstGeom>
        </p:spPr>
      </p:pic>
      <p:pic>
        <p:nvPicPr>
          <p:cNvPr id="10" name="Picture 9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18D5299-6B89-6747-BF30-6E3D8FD291C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330" y="1786042"/>
            <a:ext cx="2221337" cy="42610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85EF62-3972-3748-BD89-92F6E1AF5CDF}"/>
              </a:ext>
            </a:extLst>
          </p:cNvPr>
          <p:cNvSpPr txBox="1"/>
          <p:nvPr/>
        </p:nvSpPr>
        <p:spPr>
          <a:xfrm>
            <a:off x="1308846" y="1146568"/>
            <a:ext cx="4592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2400" b="1" dirty="0"/>
              <a:t>1 a. </a:t>
            </a:r>
            <a:r>
              <a:rPr lang="en-US" sz="2400" b="1" dirty="0"/>
              <a:t>Ranking based on Death count</a:t>
            </a:r>
            <a:endParaRPr lang="en-LU" sz="2400" b="1" dirty="0"/>
          </a:p>
        </p:txBody>
      </p:sp>
    </p:spTree>
    <p:extLst>
      <p:ext uri="{BB962C8B-B14F-4D97-AF65-F5344CB8AC3E}">
        <p14:creationId xmlns:p14="http://schemas.microsoft.com/office/powerpoint/2010/main" val="154781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055D4F3-1A00-EA4F-BBBB-957AAABE3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230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Evaluation and results Contd.</a:t>
            </a:r>
            <a:endParaRPr lang="en-LU" dirty="0"/>
          </a:p>
        </p:txBody>
      </p:sp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C5A9ADA-71B8-9A42-8EA4-BCD8259BD75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72" y="1957388"/>
            <a:ext cx="6394204" cy="4247057"/>
          </a:xfrm>
          <a:prstGeom prst="rect">
            <a:avLst/>
          </a:prstGeom>
        </p:spPr>
      </p:pic>
      <p:pic>
        <p:nvPicPr>
          <p:cNvPr id="10" name="Picture 9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3E8C1A42-9160-7B4A-8249-3D078ACD9F0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40" y="1957388"/>
            <a:ext cx="1998416" cy="41456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7573BC-F136-8546-BAC5-8B255F6A6727}"/>
              </a:ext>
            </a:extLst>
          </p:cNvPr>
          <p:cNvSpPr/>
          <p:nvPr/>
        </p:nvSpPr>
        <p:spPr>
          <a:xfrm>
            <a:off x="1086572" y="1340127"/>
            <a:ext cx="50977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U" sz="2400" b="1" dirty="0"/>
              <a:t>1 b. </a:t>
            </a:r>
            <a:r>
              <a:rPr lang="en-US" sz="2400" b="1" dirty="0"/>
              <a:t>Ranking based on confirmed cases</a:t>
            </a:r>
            <a:endParaRPr lang="en-LU" sz="2400" b="1" dirty="0"/>
          </a:p>
        </p:txBody>
      </p:sp>
    </p:spTree>
    <p:extLst>
      <p:ext uri="{BB962C8B-B14F-4D97-AF65-F5344CB8AC3E}">
        <p14:creationId xmlns:p14="http://schemas.microsoft.com/office/powerpoint/2010/main" val="3592263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055D4F3-1A00-EA4F-BBBB-957AAABE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Evaluation and results Contd.</a:t>
            </a:r>
            <a:endParaRPr lang="en-LU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E8AADF-705C-5B41-A7B0-69F99B6438E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5" y="2053272"/>
            <a:ext cx="4649470" cy="3471228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4EE057-435C-9649-A0D5-7D1640FC549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053272"/>
            <a:ext cx="4918075" cy="34712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A32BDE-F64A-9A4C-AB94-EA604D79472A}"/>
              </a:ext>
            </a:extLst>
          </p:cNvPr>
          <p:cNvSpPr/>
          <p:nvPr/>
        </p:nvSpPr>
        <p:spPr>
          <a:xfrm>
            <a:off x="987425" y="1459855"/>
            <a:ext cx="46219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U" sz="2400" b="1" dirty="0"/>
              <a:t>1 c. </a:t>
            </a:r>
            <a:r>
              <a:rPr lang="en-US" sz="2400" b="1" dirty="0"/>
              <a:t>Ranking based on Active cases </a:t>
            </a:r>
            <a:endParaRPr lang="en-LU" sz="2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1CD6B9-C13A-4D40-AF89-AA70874E89FF}"/>
              </a:ext>
            </a:extLst>
          </p:cNvPr>
          <p:cNvSpPr/>
          <p:nvPr/>
        </p:nvSpPr>
        <p:spPr>
          <a:xfrm>
            <a:off x="6180860" y="1459854"/>
            <a:ext cx="5129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U" sz="2400" b="1" dirty="0"/>
              <a:t>1 d. </a:t>
            </a:r>
            <a:r>
              <a:rPr lang="en-US" sz="2400" b="1" dirty="0"/>
              <a:t>Ranking based on Recovered cases</a:t>
            </a:r>
            <a:endParaRPr lang="en-LU" sz="2400" b="1" dirty="0"/>
          </a:p>
        </p:txBody>
      </p:sp>
    </p:spTree>
    <p:extLst>
      <p:ext uri="{BB962C8B-B14F-4D97-AF65-F5344CB8AC3E}">
        <p14:creationId xmlns:p14="http://schemas.microsoft.com/office/powerpoint/2010/main" val="55483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055D4F3-1A00-EA4F-BBBB-957AAABE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Evaluation and results Contd.</a:t>
            </a:r>
            <a:endParaRPr lang="en-LU" dirty="0"/>
          </a:p>
        </p:txBody>
      </p:sp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2D22E56A-8264-6246-AFF3-7D92CEFACF5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" y="1965324"/>
            <a:ext cx="4565968" cy="3927476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592CB5-EF62-7B45-BAF7-12A5E067CB0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1965324"/>
            <a:ext cx="4787898" cy="39274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45B1C1-8F5A-5141-AB2F-F9B82EBF6DF6}"/>
              </a:ext>
            </a:extLst>
          </p:cNvPr>
          <p:cNvSpPr/>
          <p:nvPr/>
        </p:nvSpPr>
        <p:spPr>
          <a:xfrm>
            <a:off x="1086572" y="1441727"/>
            <a:ext cx="35157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U" sz="2400" b="1" dirty="0"/>
              <a:t>1 e. </a:t>
            </a:r>
            <a:r>
              <a:rPr lang="en-US" sz="2400" b="1" dirty="0"/>
              <a:t>Ranking based on CFR</a:t>
            </a:r>
            <a:endParaRPr lang="en-LU" sz="2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4E1461-8195-3743-B169-6EC4B09C8266}"/>
              </a:ext>
            </a:extLst>
          </p:cNvPr>
          <p:cNvSpPr/>
          <p:nvPr/>
        </p:nvSpPr>
        <p:spPr>
          <a:xfrm>
            <a:off x="6699972" y="1441726"/>
            <a:ext cx="32186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U" sz="2400" b="1" dirty="0"/>
              <a:t>1 f. </a:t>
            </a:r>
            <a:r>
              <a:rPr lang="en-US" sz="2400" b="1" dirty="0"/>
              <a:t>Ranking based on IR</a:t>
            </a:r>
            <a:endParaRPr lang="en-LU" sz="2400" b="1" dirty="0"/>
          </a:p>
        </p:txBody>
      </p:sp>
    </p:spTree>
    <p:extLst>
      <p:ext uri="{BB962C8B-B14F-4D97-AF65-F5344CB8AC3E}">
        <p14:creationId xmlns:p14="http://schemas.microsoft.com/office/powerpoint/2010/main" val="1282903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505</Words>
  <Application>Microsoft Macintosh PowerPoint</Application>
  <PresentationFormat>Widescreen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FORECASTING CASE COUNTS USING REGRESSION MODELS AND AN ANALYSIS ON COVID-19 DATASET </vt:lpstr>
      <vt:lpstr>Problem statement</vt:lpstr>
      <vt:lpstr>Problem statement Contd.</vt:lpstr>
      <vt:lpstr>Approach</vt:lpstr>
      <vt:lpstr>Implementation</vt:lpstr>
      <vt:lpstr>Evaluation and results</vt:lpstr>
      <vt:lpstr>Evaluation and results Contd.</vt:lpstr>
      <vt:lpstr>Evaluation and results Contd.</vt:lpstr>
      <vt:lpstr>Evaluation and results Contd.</vt:lpstr>
      <vt:lpstr>Evaluation and results Contd.</vt:lpstr>
      <vt:lpstr>Evaluation and results Contd.</vt:lpstr>
      <vt:lpstr>Evaluation and results Contd.</vt:lpstr>
      <vt:lpstr>Evaluation and results Contd.</vt:lpstr>
      <vt:lpstr>Evaluation and results Contd.</vt:lpstr>
      <vt:lpstr>Conclusions &amp; Lessons Learned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CASE COUNTS USING REGRESSION MODELS AND AN ANALYSIS ON COVID-19 DATASET </dc:title>
  <dc:creator>THAMILSELVAN Venkateshwaran</dc:creator>
  <cp:lastModifiedBy>THAMILSELVAN Venkateshwaran</cp:lastModifiedBy>
  <cp:revision>24</cp:revision>
  <dcterms:created xsi:type="dcterms:W3CDTF">2020-08-30T16:44:38Z</dcterms:created>
  <dcterms:modified xsi:type="dcterms:W3CDTF">2020-08-30T20:08:31Z</dcterms:modified>
</cp:coreProperties>
</file>